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8"/>
  </p:notesMasterIdLst>
  <p:handoutMasterIdLst>
    <p:handoutMasterId r:id="rId9"/>
  </p:handoutMasterIdLst>
  <p:sldIdLst>
    <p:sldId id="313" r:id="rId2"/>
    <p:sldId id="424" r:id="rId3"/>
    <p:sldId id="377" r:id="rId4"/>
    <p:sldId id="364" r:id="rId5"/>
    <p:sldId id="391" r:id="rId6"/>
    <p:sldId id="314" r:id="rId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8"/>
    </p:cViewPr>
  </p:sorterViewPr>
  <p:notesViewPr>
    <p:cSldViewPr>
      <p:cViewPr varScale="1">
        <p:scale>
          <a:sx n="61" d="100"/>
          <a:sy n="61" d="100"/>
        </p:scale>
        <p:origin x="-19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2D1EFEAA-AA9A-C14F-AE0A-AAC09C457F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83B7A9E7-9F9A-5843-AE43-A22A751333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650853FB-4EC0-9D49-9799-43F7301105B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12C33B67-35C2-DE4F-85A1-CAAAF8FFCAF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E61548E-BB72-3846-9223-AFC83674433B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70AEE59-2E03-534E-A8B7-78A7F149E9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72E1FA0-47B8-DD4F-859B-1F1C52C34F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B681A95-5C78-254A-9784-4232FDD3DAD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C90A2B76-6CDD-7E47-A14C-6CB36AFD07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/>
              <a:t>Haga clic para modificar el estilo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48198F1C-B5BF-F94A-877E-E2CBA971B3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85394491-43B1-AA48-8030-3F89C3DD8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CEEDABA-1B60-384E-8BEF-8EF6B82A49D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>
            <a:extLst>
              <a:ext uri="{FF2B5EF4-FFF2-40B4-BE49-F238E27FC236}">
                <a16:creationId xmlns:a16="http://schemas.microsoft.com/office/drawing/2014/main" id="{F718B450-9811-264D-9B8E-5F15F62AF7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32B4A8-C7C6-F043-985A-7959999768E4}" type="slidenum">
              <a:rPr lang="es-ES" altLang="es-ES"/>
              <a:pPr>
                <a:spcBef>
                  <a:spcPct val="0"/>
                </a:spcBef>
              </a:pPr>
              <a:t>1</a:t>
            </a:fld>
            <a:endParaRPr lang="es-ES" altLang="es-ES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9320EB74-5009-FD40-8285-93F42F672B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75A538DF-78B7-5D41-AD3D-CED98D23E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>
            <a:extLst>
              <a:ext uri="{FF2B5EF4-FFF2-40B4-BE49-F238E27FC236}">
                <a16:creationId xmlns:a16="http://schemas.microsoft.com/office/drawing/2014/main" id="{3F092A18-0B00-0F48-BB8B-26BD2A2E2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9F9D00-923D-8445-8CF1-967151943B15}" type="slidenum">
              <a:rPr lang="es-ES" altLang="es-ES"/>
              <a:pPr>
                <a:spcBef>
                  <a:spcPct val="0"/>
                </a:spcBef>
              </a:pPr>
              <a:t>2</a:t>
            </a:fld>
            <a:endParaRPr lang="es-ES" altLang="es-ES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371876EE-17FE-0F4C-883A-10C05DB6E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3C28864E-21B5-0B4B-AB24-27E5F76CD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E09EE540-6606-0347-A6D7-72CD67AAFA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9C79C5-8133-AA48-BF70-74B4B4324085}" type="slidenum">
              <a:rPr lang="es-ES" altLang="es-ES"/>
              <a:pPr>
                <a:spcBef>
                  <a:spcPct val="0"/>
                </a:spcBef>
              </a:pPr>
              <a:t>3</a:t>
            </a:fld>
            <a:endParaRPr lang="es-ES" altLang="es-E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D4B100CE-28E0-3C4F-8ACF-58934103D1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B7ADA755-802B-3C48-913B-15BD1097A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>
            <a:extLst>
              <a:ext uri="{FF2B5EF4-FFF2-40B4-BE49-F238E27FC236}">
                <a16:creationId xmlns:a16="http://schemas.microsoft.com/office/drawing/2014/main" id="{D588D83A-37CD-B040-96E3-FE7ED548D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245DD6-E212-2E47-A2A6-92498FF96613}" type="slidenum">
              <a:rPr lang="es-ES" altLang="es-ES"/>
              <a:pPr>
                <a:spcBef>
                  <a:spcPct val="0"/>
                </a:spcBef>
              </a:pPr>
              <a:t>4</a:t>
            </a:fld>
            <a:endParaRPr lang="es-ES" altLang="es-ES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8C69E05D-E6C7-4F49-8897-0BDEC9F1B2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AA45CAF5-E3D3-2E4E-BBE3-23ABD7609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>
            <a:extLst>
              <a:ext uri="{FF2B5EF4-FFF2-40B4-BE49-F238E27FC236}">
                <a16:creationId xmlns:a16="http://schemas.microsoft.com/office/drawing/2014/main" id="{DE9790FC-28AF-D940-8C47-FC8CB5C20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12348A-A51B-6A40-8AF2-58945D86A048}" type="slidenum">
              <a:rPr lang="es-ES" altLang="es-ES"/>
              <a:pPr>
                <a:spcBef>
                  <a:spcPct val="0"/>
                </a:spcBef>
              </a:pPr>
              <a:t>5</a:t>
            </a:fld>
            <a:endParaRPr lang="es-ES" altLang="es-ES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C045F6CB-EFDD-D542-9797-D191D9AAA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B67E5A25-909E-1045-9320-9D77D4B04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>
            <a:extLst>
              <a:ext uri="{FF2B5EF4-FFF2-40B4-BE49-F238E27FC236}">
                <a16:creationId xmlns:a16="http://schemas.microsoft.com/office/drawing/2014/main" id="{A6703677-ED0F-4643-A44A-37F0B07C87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F3031D-C863-514E-9AB8-D88920A87F2E}" type="slidenum">
              <a:rPr lang="es-ES" altLang="es-ES"/>
              <a:pPr>
                <a:spcBef>
                  <a:spcPct val="0"/>
                </a:spcBef>
              </a:pPr>
              <a:t>6</a:t>
            </a:fld>
            <a:endParaRPr lang="es-ES" altLang="es-ES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3E2FD86A-0712-6346-B8AF-34214F611E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54B0C701-AF5B-0842-8D51-CE53E7345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082BC23D-80DF-F54A-980C-9BBF9D44F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84313"/>
            <a:ext cx="77724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314263702 h 1000"/>
              <a:gd name="T6" fmla="*/ 0 w 1000"/>
              <a:gd name="T7" fmla="*/ 1314263702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22396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6A91D3-04B9-0D44-A3C3-BED1E9993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C2B573-743F-6145-8818-E6C903FF6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A61D8-15E4-254F-B861-98C2AD87F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403312-DCEB-944F-BE4D-93DBE105AD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530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EE882A-B6C7-3C45-812F-C88AB6DF7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524BE11-4574-D447-9122-1D03A5E30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6704934-EF78-9440-B914-34212823F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BC719-2125-7944-B72D-1E412CAB689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4494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C75420-28CC-4141-90BC-012209A26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E948475-4B2D-6646-86D2-FFC1CF1AF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08B45FE-5C47-7642-886D-D27BE653B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C06B-AD3A-E744-AEDE-A0C15F41A8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1923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8CB09F-97CA-6C49-9307-1CA96764E5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3487DE0-4AA5-344D-BAB3-44C018E52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B59CFCD-03D1-EE4F-A847-56F3A9566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43AF-B600-E041-87AE-84DA5BC56A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504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415619-1340-3844-BE12-755C2EF362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4BFCF0A-20BF-3440-BC31-24FE0727A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0B98836-2F85-7F47-AD7E-F147D169A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24CA-651E-2D48-95DB-69930C73D4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0480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88004F-604B-674B-A4F9-217CE14BAB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4226DEF-714B-F647-848A-E688C62CF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AEB8384-F0A5-BB40-AF9A-F8EF23AD9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5D7B-6CED-214C-8AD7-1C8269E0B5E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5713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99F75-FF09-8C43-9437-D4225B712A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6BBA53-6746-1449-B0AD-BE8131DB4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ACD48-DD03-E242-95AD-3F203C0EB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E09A-4FD0-ED4C-8F56-063B3B64538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244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0F99168-25E5-2E43-916C-03AFCDBFA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CDA26ED-5EFD-3D41-9B04-C957AA2C8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82FCDBE-C8B5-2C44-936F-4171E16057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45D7F-A702-554A-9830-1F6B7070BBD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1063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C0D44E6-1359-D346-A249-2A5CE8080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C22027C-A945-294C-BAAF-E35802572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E7E3F55-0C32-2D44-8B5F-3233799E0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6D3F-8267-BD4A-B0BE-A2F40D35F81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4449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B3E53F-A43B-324A-9753-01E625AD3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2F49F91-BEC7-EB4C-9C3E-700AE2587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4E141F-8F62-1D4F-8332-E7DE09FBE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E1C1B-FA87-A945-ABD5-D4F97F5E017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088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769FE0-86FB-F647-98FD-10DF8C5E0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5C0CF8F-D832-F343-AE10-DDE7D8AA2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845BA84-7D56-9841-BA80-89DCF8FD2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DCF9B-4AD9-9A43-9E97-D0A99FC98BC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7044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5277D1-DC20-C349-B36A-FA6CD0D2F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0D0852-A10B-8741-95E8-AC0E19E08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263B1627-F559-CB44-A0D6-A3199892E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314263702 h 1000"/>
              <a:gd name="T6" fmla="*/ 0 w 1000"/>
              <a:gd name="T7" fmla="*/ 1314263702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F6EFBB98-9989-AE43-AA58-E5800B6CE6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842CA681-8168-1841-8BFE-841CCEFAAD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C64629D-E728-1A4E-91C3-420F3826DB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CE92A0B1-A7E5-1C4A-AF52-7A1CD9148A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1B79B88-B9C3-3B42-AE7F-8F1357024F8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Arial" charset="0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6">
            <a:extLst>
              <a:ext uri="{FF2B5EF4-FFF2-40B4-BE49-F238E27FC236}">
                <a16:creationId xmlns:a16="http://schemas.microsoft.com/office/drawing/2014/main" id="{714DF0D2-5A8A-344F-AE5B-B41FF60A3F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28424D-F51C-954B-A3C0-3CF57651AB6C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 sz="1200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B4FDD0DD-C8B9-FA43-9135-D9CA83C262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S. tumorales familiares</a:t>
            </a:r>
          </a:p>
        </p:txBody>
      </p:sp>
      <p:pic>
        <p:nvPicPr>
          <p:cNvPr id="164867" name="Picture 17" descr="Verde Cascada">
            <a:extLst>
              <a:ext uri="{FF2B5EF4-FFF2-40B4-BE49-F238E27FC236}">
                <a16:creationId xmlns:a16="http://schemas.microsoft.com/office/drawing/2014/main" id="{636F690F-1BDA-EE40-BFEB-D6A2E7276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60483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Text Box 18">
            <a:extLst>
              <a:ext uri="{FF2B5EF4-FFF2-40B4-BE49-F238E27FC236}">
                <a16:creationId xmlns:a16="http://schemas.microsoft.com/office/drawing/2014/main" id="{A1C0B370-6D2A-AB43-8350-16AB76A5F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589588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s-ES_tradnl" altLang="es-ES" sz="2400" b="1">
                <a:latin typeface="Arial" panose="020B0604020202020204" pitchFamily="34" charset="0"/>
              </a:rPr>
              <a:t>Todos A. D.</a:t>
            </a:r>
            <a:endParaRPr lang="es-ES" altLang="es-ES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6">
            <a:extLst>
              <a:ext uri="{FF2B5EF4-FFF2-40B4-BE49-F238E27FC236}">
                <a16:creationId xmlns:a16="http://schemas.microsoft.com/office/drawing/2014/main" id="{281A955B-41EF-B046-8FE1-868DEEFD0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4563A49-289E-9D46-8B33-CB8BE8E90865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es-ES" sz="1200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4D82ECA0-8BFF-F94F-ACFC-E91B0F5A3A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S. tumorales familiares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453DB85C-6805-B140-AB10-10501BB781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4824412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s-ES" altLang="es-E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5.1.  </a:t>
            </a:r>
            <a:r>
              <a:rPr lang="es-ES" altLang="es-ES" sz="2200" b="1">
                <a:latin typeface="Arial" panose="020B0604020202020204" pitchFamily="34" charset="0"/>
                <a:ea typeface="ＭＳ Ｐゴシック" panose="020B0600070205080204" pitchFamily="34" charset="-128"/>
              </a:rPr>
              <a:t>NEUROFIBROMATOSIS TIPO I (E. von Recklinghausen)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Mutación del </a:t>
            </a:r>
            <a:r>
              <a:rPr lang="es-ES" altLang="es-ES" sz="20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gen NF1</a:t>
            </a: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en el cromosoma</a:t>
            </a:r>
            <a:r>
              <a:rPr lang="es-ES" altLang="es-ES" sz="20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17</a:t>
            </a: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q11.2.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Neurofibromina es la proteína anormal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Manifestaciones</a:t>
            </a:r>
            <a:r>
              <a:rPr lang="es-ES" altLang="es-ES"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1900">
                <a:ea typeface="Arial" panose="020B0604020202020204" pitchFamily="34" charset="0"/>
              </a:rPr>
              <a:t> </a:t>
            </a:r>
            <a:r>
              <a:rPr lang="es-ES" altLang="es-ES" sz="2200">
                <a:latin typeface="Arial" panose="020B0604020202020204" pitchFamily="34" charset="0"/>
                <a:ea typeface="Arial" panose="020B0604020202020204" pitchFamily="34" charset="0"/>
              </a:rPr>
              <a:t>neurofibromas 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Arial" panose="020B0604020202020204" pitchFamily="34" charset="0"/>
              </a:rPr>
              <a:t> manchas café con leche 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Arial" panose="020B0604020202020204" pitchFamily="34" charset="0"/>
              </a:rPr>
              <a:t> gliomas del nervio óptico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Arial" panose="020B0604020202020204" pitchFamily="34" charset="0"/>
              </a:rPr>
              <a:t> hamartomas de iris (Nódulos de Lisch)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Gliomas bilaterales del nervio óptico</a:t>
            </a: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son características de NF1</a:t>
            </a: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66916" name="Picture 4">
            <a:extLst>
              <a:ext uri="{FF2B5EF4-FFF2-40B4-BE49-F238E27FC236}">
                <a16:creationId xmlns:a16="http://schemas.microsoft.com/office/drawing/2014/main" id="{260A1930-6BE9-D646-AC9E-82C282A9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49725"/>
            <a:ext cx="179228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Picture 5">
            <a:extLst>
              <a:ext uri="{FF2B5EF4-FFF2-40B4-BE49-F238E27FC236}">
                <a16:creationId xmlns:a16="http://schemas.microsoft.com/office/drawing/2014/main" id="{E06F20CC-B648-5E4E-B39F-4B9542B6C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7" r="14049"/>
          <a:stretch>
            <a:fillRect/>
          </a:stretch>
        </p:blipFill>
        <p:spPr bwMode="auto">
          <a:xfrm>
            <a:off x="7740650" y="3141663"/>
            <a:ext cx="12541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8" name="Picture 6">
            <a:extLst>
              <a:ext uri="{FF2B5EF4-FFF2-40B4-BE49-F238E27FC236}">
                <a16:creationId xmlns:a16="http://schemas.microsoft.com/office/drawing/2014/main" id="{D3637FB5-3646-2B4C-B845-931FD561D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/>
          <a:stretch>
            <a:fillRect/>
          </a:stretch>
        </p:blipFill>
        <p:spPr bwMode="auto">
          <a:xfrm>
            <a:off x="4427538" y="2674938"/>
            <a:ext cx="1954212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9" name="Picture 7">
            <a:extLst>
              <a:ext uri="{FF2B5EF4-FFF2-40B4-BE49-F238E27FC236}">
                <a16:creationId xmlns:a16="http://schemas.microsoft.com/office/drawing/2014/main" id="{E2DB9CE1-CD39-494C-8E1A-F4C44360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5" b="24579"/>
          <a:stretch>
            <a:fillRect/>
          </a:stretch>
        </p:blipFill>
        <p:spPr bwMode="auto">
          <a:xfrm>
            <a:off x="6443663" y="2349500"/>
            <a:ext cx="224948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6">
            <a:extLst>
              <a:ext uri="{FF2B5EF4-FFF2-40B4-BE49-F238E27FC236}">
                <a16:creationId xmlns:a16="http://schemas.microsoft.com/office/drawing/2014/main" id="{5DA4DF3F-980F-0A4C-9835-5360D4957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041C47-D0B3-DC4A-9B05-03F96C812336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es-ES" sz="1200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10B737B0-7540-6841-ABCB-A6D13EF13E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S. tumorales familiares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C3F99779-9DAC-E640-A946-0CCDFC38C6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4824412"/>
          </a:xfrm>
          <a:noFill/>
        </p:spPr>
        <p:txBody>
          <a:bodyPr/>
          <a:lstStyle/>
          <a:p>
            <a:pPr marL="533400" indent="-533400" eaLnBrk="1" hangingPunct="1"/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5.2. NEUROFIBROMATOSIS TIPO II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Mutación del gen </a:t>
            </a:r>
            <a:r>
              <a:rPr lang="es-ES" altLang="es-ES" sz="20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NF2</a:t>
            </a: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en el cromosoma </a:t>
            </a:r>
            <a:r>
              <a:rPr lang="es-ES" altLang="es-ES" sz="20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22</a:t>
            </a: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q12. 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Proteína anormal: Merlina o Schwannomina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n-U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Manifestaciones:</a:t>
            </a: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t-PT" altLang="es-ES" sz="2000">
                <a:ea typeface="ＭＳ Ｐゴシック" panose="020B0600070205080204" pitchFamily="34" charset="-128"/>
              </a:rPr>
              <a:t> </a:t>
            </a:r>
            <a:r>
              <a:rPr lang="pt-PT" altLang="es-ES" sz="20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Schwannoma vestibular bilateral</a:t>
            </a:r>
            <a:endParaRPr lang="pt-PT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t-PT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Schwannoma periférico, </a:t>
            </a:r>
          </a:p>
          <a:p>
            <a:pPr marL="457200" lvl="1" indent="14288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t-PT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Meningiomas, Meningiomatosis</a:t>
            </a:r>
          </a:p>
          <a:p>
            <a:pPr marL="457200" lvl="1" indent="14288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68964" name="Group 4">
            <a:extLst>
              <a:ext uri="{FF2B5EF4-FFF2-40B4-BE49-F238E27FC236}">
                <a16:creationId xmlns:a16="http://schemas.microsoft.com/office/drawing/2014/main" id="{3B3F64C3-BDE7-9646-BC79-3ADBAF910178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3141663"/>
            <a:ext cx="3059113" cy="2951162"/>
            <a:chOff x="884" y="966"/>
            <a:chExt cx="3986" cy="3354"/>
          </a:xfrm>
        </p:grpSpPr>
        <p:pic>
          <p:nvPicPr>
            <p:cNvPr id="168965" name="Picture 5">
              <a:extLst>
                <a:ext uri="{FF2B5EF4-FFF2-40B4-BE49-F238E27FC236}">
                  <a16:creationId xmlns:a16="http://schemas.microsoft.com/office/drawing/2014/main" id="{F3CCD699-ED00-1C49-BE2E-38B1C69B2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" y="966"/>
              <a:ext cx="3981" cy="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966" name="Picture 6">
              <a:extLst>
                <a:ext uri="{FF2B5EF4-FFF2-40B4-BE49-F238E27FC236}">
                  <a16:creationId xmlns:a16="http://schemas.microsoft.com/office/drawing/2014/main" id="{803C5B48-DB88-6548-BFAA-DA98C90B9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0"/>
            <a:stretch>
              <a:fillRect/>
            </a:stretch>
          </p:blipFill>
          <p:spPr bwMode="auto">
            <a:xfrm>
              <a:off x="884" y="3306"/>
              <a:ext cx="3983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6">
            <a:extLst>
              <a:ext uri="{FF2B5EF4-FFF2-40B4-BE49-F238E27FC236}">
                <a16:creationId xmlns:a16="http://schemas.microsoft.com/office/drawing/2014/main" id="{3D656E6C-D03E-8044-9CEA-13A631247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7327B0-648A-EF40-BE12-20B340CAEAA0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" altLang="es-ES" sz="1200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3123ED2B-A359-E543-BF11-F37613041B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Síndromes tumorales familiares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FEECB033-A78C-3D44-8266-CD4EC07BA1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4824412"/>
          </a:xfrm>
          <a:noFill/>
        </p:spPr>
        <p:txBody>
          <a:bodyPr/>
          <a:lstStyle/>
          <a:p>
            <a:pPr marL="533400" indent="-533400" eaLnBrk="1" hangingPunct="1">
              <a:spcBef>
                <a:spcPct val="0"/>
              </a:spcBef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r>
              <a:rPr lang="es-ES" altLang="es-ES" b="1">
                <a:latin typeface="Arial" panose="020B0604020202020204" pitchFamily="34" charset="0"/>
                <a:ea typeface="ＭＳ Ｐゴシック" panose="020B0600070205080204" pitchFamily="34" charset="-128"/>
              </a:rPr>
              <a:t>5.3. VON HIPPEL-LINDAU</a:t>
            </a:r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Mutación del gen VHL (Cr. 3p25-26)</a:t>
            </a:r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s-ES" altLang="es-ES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Manifestaciones:</a:t>
            </a:r>
          </a:p>
          <a:p>
            <a:pPr marL="457200" lvl="1" indent="14288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s-ES" altLang="es-E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es-ES" altLang="es-ES" sz="22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Hemangioblastomas cerebelosos</a:t>
            </a:r>
          </a:p>
          <a:p>
            <a:pPr marL="457200" lvl="1" indent="14288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t-PT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hemangioblastoma retiniano</a:t>
            </a:r>
          </a:p>
          <a:p>
            <a:pPr marL="457200" lvl="1" indent="14288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t-PT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pt-PT" altLang="es-ES" sz="22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carcinoma de cels renales</a:t>
            </a:r>
            <a:endParaRPr lang="pt-PT" altLang="es-ES" sz="22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lvl="1" indent="14288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t-PT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 feocromocitoma</a:t>
            </a:r>
          </a:p>
          <a:p>
            <a:pPr marL="457200" lvl="1" indent="14288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t-PT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 quistes viscerales</a:t>
            </a:r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pt-PT" altLang="es-ES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71012" name="Picture 9">
            <a:extLst>
              <a:ext uri="{FF2B5EF4-FFF2-40B4-BE49-F238E27FC236}">
                <a16:creationId xmlns:a16="http://schemas.microsoft.com/office/drawing/2014/main" id="{2106E5D3-F746-2849-82AB-520820F95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1770" b="14076"/>
          <a:stretch>
            <a:fillRect/>
          </a:stretch>
        </p:blipFill>
        <p:spPr bwMode="auto">
          <a:xfrm>
            <a:off x="5508625" y="1412875"/>
            <a:ext cx="1223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Picture 10" descr="Tumor23">
            <a:extLst>
              <a:ext uri="{FF2B5EF4-FFF2-40B4-BE49-F238E27FC236}">
                <a16:creationId xmlns:a16="http://schemas.microsoft.com/office/drawing/2014/main" id="{87BC58B4-EA2B-5A43-9E55-8482CAB36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3825"/>
            <a:ext cx="21097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4" name="Picture 11">
            <a:extLst>
              <a:ext uri="{FF2B5EF4-FFF2-40B4-BE49-F238E27FC236}">
                <a16:creationId xmlns:a16="http://schemas.microsoft.com/office/drawing/2014/main" id="{F3EDB126-CFA7-354E-834C-8A017777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445125"/>
            <a:ext cx="1728787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5" name="Picture 12">
            <a:extLst>
              <a:ext uri="{FF2B5EF4-FFF2-40B4-BE49-F238E27FC236}">
                <a16:creationId xmlns:a16="http://schemas.microsoft.com/office/drawing/2014/main" id="{B2824785-1A87-5F4A-9F9A-CA323C8E3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1557338"/>
            <a:ext cx="21478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6">
            <a:extLst>
              <a:ext uri="{FF2B5EF4-FFF2-40B4-BE49-F238E27FC236}">
                <a16:creationId xmlns:a16="http://schemas.microsoft.com/office/drawing/2014/main" id="{3522880E-EB31-9742-AC06-0ED31CBE7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4CA05B-D1AD-D34A-A760-568D1F3C0451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" altLang="es-ES" sz="1200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FF320900-C966-0F4D-B5B0-A1EE3D593A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Síndromes tumorales familiares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E005233C-2C74-4343-90F5-B80BA03D55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4824412"/>
          </a:xfrm>
          <a:noFill/>
        </p:spPr>
        <p:txBody>
          <a:bodyPr/>
          <a:lstStyle/>
          <a:p>
            <a:pPr marL="533400" indent="-533400" eaLnBrk="1" hangingPunct="1">
              <a:spcBef>
                <a:spcPct val="0"/>
              </a:spcBef>
            </a:pPr>
            <a:r>
              <a:rPr lang="es-ES" altLang="es-ES" sz="3200" b="1">
                <a:latin typeface="Arial" panose="020B0604020202020204" pitchFamily="34" charset="0"/>
                <a:ea typeface="ＭＳ Ｐゴシック" panose="020B0600070205080204" pitchFamily="34" charset="-128"/>
              </a:rPr>
              <a:t>5.4. ESCLEROSIS TUBEROSA		 (Enf. Bourneville)</a:t>
            </a:r>
          </a:p>
          <a:p>
            <a:pPr marL="533400" indent="-533400" eaLnBrk="1" hangingPunct="1">
              <a:spcBef>
                <a:spcPct val="0"/>
              </a:spcBef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t-PT" altLang="es-ES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Astrocitoma de cels gigantes subependimario</a:t>
            </a:r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pt-PT" altLang="es-ES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t-PT" altLang="es-ES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Hamartomas corticales (“tubers”)</a:t>
            </a:r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pt-PT" altLang="es-ES">
              <a:latin typeface="Arial" panose="020B06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533400" indent="-533400" eaLnBrk="1" hangingPunct="1"/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73060" name="Picture 4">
            <a:extLst>
              <a:ext uri="{FF2B5EF4-FFF2-40B4-BE49-F238E27FC236}">
                <a16:creationId xmlns:a16="http://schemas.microsoft.com/office/drawing/2014/main" id="{472B8D4D-AD3C-B246-BFEA-F80CCD2E1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157788"/>
            <a:ext cx="4392613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6">
            <a:extLst>
              <a:ext uri="{FF2B5EF4-FFF2-40B4-BE49-F238E27FC236}">
                <a16:creationId xmlns:a16="http://schemas.microsoft.com/office/drawing/2014/main" id="{5C3249BB-253D-3746-A747-BC4A4487A5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05A490-00A1-1743-A9D4-028EB0BDADD8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s-ES" altLang="es-ES" sz="1200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B9F1428E-8D13-924A-AE93-FBB4B72BAE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4675"/>
            <a:ext cx="9144000" cy="646113"/>
          </a:xfrm>
        </p:spPr>
        <p:txBody>
          <a:bodyPr/>
          <a:lstStyle/>
          <a:p>
            <a:pPr algn="ctr" eaLnBrk="1" hangingPunct="1"/>
            <a:r>
              <a:rPr lang="es-ES" altLang="es-ES" sz="3500">
                <a:ea typeface="ＭＳ Ｐゴシック" panose="020B0600070205080204" pitchFamily="34" charset="-128"/>
              </a:rPr>
              <a:t>Síndromes tumorales familiares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38593AD4-A58A-3245-8B19-2010386C33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8497887" cy="4824412"/>
          </a:xfrm>
          <a:noFill/>
        </p:spPr>
        <p:txBody>
          <a:bodyPr/>
          <a:lstStyle/>
          <a:p>
            <a:pPr marL="533400" indent="-533400">
              <a:spcBef>
                <a:spcPct val="0"/>
              </a:spcBef>
              <a:buClrTx/>
              <a:buFontTx/>
              <a:buNone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5.5.</a:t>
            </a: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LI-FRAUMENI</a:t>
            </a:r>
          </a:p>
          <a:p>
            <a:pPr marL="533400" indent="-533400">
              <a:spcBef>
                <a:spcPct val="0"/>
              </a:spcBef>
              <a:buFont typeface="Wingdings" pitchFamily="2" charset="2"/>
              <a:buChar char="§"/>
            </a:pPr>
            <a:endParaRPr lang="es-ES" altLang="es-ES" sz="22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5.6. ENFERMEDAD DE COWDEN Y GANGLIOCITOMA DISPLÁSICO DE CEREBELO (E. LHERMITTE-DUCLOS)</a:t>
            </a:r>
          </a:p>
          <a:p>
            <a:pPr marL="533400" indent="-533400" eaLnBrk="1" hangingPunct="1"/>
            <a:endParaRPr lang="es-ES" altLang="es-ES" sz="22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>
              <a:spcBef>
                <a:spcPct val="0"/>
              </a:spcBef>
              <a:buClrTx/>
              <a:buFontTx/>
              <a:buNone/>
            </a:pPr>
            <a:r>
              <a:rPr lang="es-ES" altLang="es-ES" sz="2200" b="1">
                <a:latin typeface="Arial" panose="020B0604020202020204" pitchFamily="34" charset="0"/>
                <a:ea typeface="ＭＳ Ｐゴシック" panose="020B0600070205080204" pitchFamily="34" charset="-128"/>
              </a:rPr>
              <a:t>5.7. TURCOT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Pólipos adenomatosos colorrectales o carcinomas de colon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_tradnl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Tumores neuroepiteliales malignos 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_tradnl" altLang="es-ES" sz="2200" b="1">
                <a:solidFill>
                  <a:schemeClr val="accent2"/>
                </a:solidFill>
                <a:ea typeface="Arial" panose="020B0604020202020204" pitchFamily="34" charset="0"/>
              </a:rPr>
              <a:t> meduloblastomas 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_tradnl" altLang="es-ES" sz="2200" b="1">
                <a:solidFill>
                  <a:schemeClr val="accent2"/>
                </a:solidFill>
                <a:ea typeface="Arial" panose="020B0604020202020204" pitchFamily="34" charset="0"/>
              </a:rPr>
              <a:t> glioblastomas</a:t>
            </a:r>
          </a:p>
          <a:p>
            <a:pPr marL="533400" indent="-533400" eaLnBrk="1" hangingPunct="1"/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75108" name="Picture 9">
            <a:extLst>
              <a:ext uri="{FF2B5EF4-FFF2-40B4-BE49-F238E27FC236}">
                <a16:creationId xmlns:a16="http://schemas.microsoft.com/office/drawing/2014/main" id="{4B3FEFE9-ED1D-904D-AD7D-AAC127AC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68413"/>
            <a:ext cx="132556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ase-TumoresSNC">
  <a:themeElements>
    <a:clrScheme name="Clase-TumoresSNC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Clase-TumoresSNC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ase-TumoresSNC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e-TumoresSNC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10851</TotalTime>
  <Words>217</Words>
  <Application>Microsoft Macintosh PowerPoint</Application>
  <PresentationFormat>Presentación en pantalla (4:3)</PresentationFormat>
  <Paragraphs>64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Verdana</vt:lpstr>
      <vt:lpstr>Wingdings</vt:lpstr>
      <vt:lpstr>Clase-TumoresSNC</vt:lpstr>
      <vt:lpstr>S. tumorales familiares</vt:lpstr>
      <vt:lpstr>S. tumorales familiares</vt:lpstr>
      <vt:lpstr>S. tumorales familiares</vt:lpstr>
      <vt:lpstr>Síndromes tumorales familiares</vt:lpstr>
      <vt:lpstr>Síndromes tumorales familiares</vt:lpstr>
      <vt:lpstr>Síndromes tumorales familiares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Clase- Tumores SNC</dc:title>
  <dc:creator>Goyo</dc:creator>
  <cp:lastModifiedBy>Microsoft Office User</cp:lastModifiedBy>
  <cp:revision>201</cp:revision>
  <dcterms:created xsi:type="dcterms:W3CDTF">2008-11-07T15:10:48Z</dcterms:created>
  <dcterms:modified xsi:type="dcterms:W3CDTF">2020-04-01T10:56:02Z</dcterms:modified>
</cp:coreProperties>
</file>